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73" r:id="rId10"/>
    <p:sldId id="274" r:id="rId11"/>
    <p:sldId id="275" r:id="rId12"/>
    <p:sldId id="276" r:id="rId13"/>
    <p:sldId id="277" r:id="rId14"/>
    <p:sldId id="278" r:id="rId15"/>
    <p:sldId id="271" r:id="rId16"/>
    <p:sldId id="280" r:id="rId17"/>
    <p:sldId id="279" r:id="rId18"/>
    <p:sldId id="281" r:id="rId19"/>
    <p:sldId id="282" r:id="rId20"/>
    <p:sldId id="283" r:id="rId21"/>
    <p:sldId id="286" r:id="rId22"/>
    <p:sldId id="287" r:id="rId23"/>
    <p:sldId id="289" r:id="rId24"/>
    <p:sldId id="288"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A7B"/>
    <a:srgbClr val="E4C283"/>
    <a:srgbClr val="F2F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4" autoAdjust="0"/>
    <p:restoredTop sz="94660"/>
  </p:normalViewPr>
  <p:slideViewPr>
    <p:cSldViewPr snapToGrid="0">
      <p:cViewPr varScale="1">
        <p:scale>
          <a:sx n="96" d="100"/>
          <a:sy n="96" d="100"/>
        </p:scale>
        <p:origin x="6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466919"/>
            <a:ext cx="8610600" cy="2387600"/>
          </a:xfrm>
        </p:spPr>
        <p:txBody>
          <a:bodyPr anchor="b">
            <a:normAutofit/>
          </a:bodyPr>
          <a:lstStyle>
            <a:lvl1pPr algn="ctr">
              <a:defRPr sz="6000"/>
            </a:lvl1pPr>
          </a:lstStyle>
          <a:p>
            <a:r>
              <a:rPr lang="en-US"/>
              <a:t>Click to edit Master title style</a:t>
            </a:r>
          </a:p>
        </p:txBody>
      </p:sp>
      <p:sp>
        <p:nvSpPr>
          <p:cNvPr id="3" name="Subtitle 2"/>
          <p:cNvSpPr>
            <a:spLocks noGrp="1"/>
          </p:cNvSpPr>
          <p:nvPr>
            <p:ph type="subTitle" idx="1"/>
          </p:nvPr>
        </p:nvSpPr>
        <p:spPr>
          <a:xfrm>
            <a:off x="2743200" y="3946594"/>
            <a:ext cx="86106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12/9/19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12/9/19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12/9/19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276D79ED-3FA7-4EF8-964B-EB8BCFAB02F8}" type="datetimeFigureOut">
              <a:rPr lang="en-US" smtClean="0"/>
              <a:pPr/>
              <a:t>12/9/19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chemeClr val="accent5">
              <a:lumMod val="50000"/>
            </a:schemeClr>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kaggle.com/yuanyuwendymu/airline-delay-and-cancellation-data-2009-201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kaggle.com/yuanyuwendymu/airline-delay-and-cancellation-data-2009-2018"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3007" y="1333710"/>
            <a:ext cx="8610600" cy="2387600"/>
          </a:xfrm>
        </p:spPr>
        <p:txBody>
          <a:bodyPr>
            <a:normAutofit fontScale="90000"/>
          </a:bodyPr>
          <a:lstStyle/>
          <a:p>
            <a:r>
              <a:rPr lang="en-US" dirty="0"/>
              <a:t>Air Flight Data:</a:t>
            </a:r>
            <a:br>
              <a:rPr lang="en-US" dirty="0"/>
            </a:br>
            <a:r>
              <a:rPr lang="en-US" dirty="0"/>
              <a:t>Delayed New Years Flights</a:t>
            </a:r>
          </a:p>
        </p:txBody>
      </p:sp>
      <p:sp>
        <p:nvSpPr>
          <p:cNvPr id="3" name="Subtitle 2"/>
          <p:cNvSpPr>
            <a:spLocks noGrp="1"/>
          </p:cNvSpPr>
          <p:nvPr>
            <p:ph type="subTitle" idx="1"/>
          </p:nvPr>
        </p:nvSpPr>
        <p:spPr>
          <a:xfrm>
            <a:off x="2749845" y="3554245"/>
            <a:ext cx="914400" cy="658657"/>
          </a:xfrm>
        </p:spPr>
        <p:txBody>
          <a:bodyPr>
            <a:normAutofit/>
          </a:bodyPr>
          <a:lstStyle/>
          <a:p>
            <a:r>
              <a:rPr lang="en-US" sz="1800" dirty="0"/>
              <a:t>By</a:t>
            </a:r>
          </a:p>
        </p:txBody>
      </p:sp>
      <p:sp>
        <p:nvSpPr>
          <p:cNvPr id="4" name="Subtitle 2">
            <a:extLst>
              <a:ext uri="{FF2B5EF4-FFF2-40B4-BE49-F238E27FC236}">
                <a16:creationId xmlns:a16="http://schemas.microsoft.com/office/drawing/2014/main" id="{AF6C948B-07DF-9F46-9449-3ECA7FD008D0}"/>
              </a:ext>
            </a:extLst>
          </p:cNvPr>
          <p:cNvSpPr txBox="1">
            <a:spLocks/>
          </p:cNvSpPr>
          <p:nvPr/>
        </p:nvSpPr>
        <p:spPr>
          <a:xfrm>
            <a:off x="2999267" y="4015413"/>
            <a:ext cx="6163225" cy="24847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chemeClr val="accent5">
                    <a:lumMod val="75000"/>
                  </a:schemeClr>
                </a:solidFill>
              </a:rPr>
              <a:t>Jeffrey Lam</a:t>
            </a:r>
          </a:p>
          <a:p>
            <a:pPr algn="l"/>
            <a:r>
              <a:rPr lang="en-US" dirty="0">
                <a:solidFill>
                  <a:schemeClr val="accent5">
                    <a:lumMod val="75000"/>
                  </a:schemeClr>
                </a:solidFill>
              </a:rPr>
              <a:t>Chris </a:t>
            </a:r>
            <a:r>
              <a:rPr lang="en-US" dirty="0" err="1">
                <a:solidFill>
                  <a:schemeClr val="accent5">
                    <a:lumMod val="75000"/>
                  </a:schemeClr>
                </a:solidFill>
              </a:rPr>
              <a:t>Alipio</a:t>
            </a:r>
            <a:endParaRPr lang="en-US" dirty="0">
              <a:solidFill>
                <a:schemeClr val="accent5">
                  <a:lumMod val="75000"/>
                </a:schemeClr>
              </a:solidFill>
            </a:endParaRPr>
          </a:p>
          <a:p>
            <a:pPr algn="l"/>
            <a:r>
              <a:rPr lang="en-US" dirty="0">
                <a:solidFill>
                  <a:schemeClr val="accent5">
                    <a:lumMod val="75000"/>
                  </a:schemeClr>
                </a:solidFill>
              </a:rPr>
              <a:t>Fiona Tang</a:t>
            </a:r>
          </a:p>
          <a:p>
            <a:pPr algn="l"/>
            <a:r>
              <a:rPr lang="en-US" dirty="0">
                <a:solidFill>
                  <a:schemeClr val="accent5">
                    <a:lumMod val="75000"/>
                  </a:schemeClr>
                </a:solidFill>
              </a:rPr>
              <a:t>Andrew Tran</a:t>
            </a:r>
          </a:p>
          <a:p>
            <a:pPr algn="l"/>
            <a:r>
              <a:rPr lang="en-US" dirty="0">
                <a:solidFill>
                  <a:schemeClr val="accent5">
                    <a:lumMod val="75000"/>
                  </a:schemeClr>
                </a:solidFill>
              </a:rPr>
              <a:t>Sean </a:t>
            </a:r>
            <a:r>
              <a:rPr lang="en-US" dirty="0" err="1">
                <a:solidFill>
                  <a:schemeClr val="accent5">
                    <a:lumMod val="75000"/>
                  </a:schemeClr>
                </a:solidFill>
              </a:rPr>
              <a:t>Pattarateranon</a:t>
            </a:r>
            <a:endParaRPr lang="en-US" b="1" dirty="0">
              <a:solidFill>
                <a:schemeClr val="accent5">
                  <a:lumMod val="75000"/>
                </a:schemeClr>
              </a:solidFill>
            </a:endParaRPr>
          </a:p>
        </p:txBody>
      </p:sp>
      <p:sp>
        <p:nvSpPr>
          <p:cNvPr id="6" name="TextBox 5">
            <a:extLst>
              <a:ext uri="{FF2B5EF4-FFF2-40B4-BE49-F238E27FC236}">
                <a16:creationId xmlns:a16="http://schemas.microsoft.com/office/drawing/2014/main" id="{7EA68B1B-4823-0D4F-A5BB-CC22957CDFFF}"/>
              </a:ext>
            </a:extLst>
          </p:cNvPr>
          <p:cNvSpPr txBox="1"/>
          <p:nvPr/>
        </p:nvSpPr>
        <p:spPr>
          <a:xfrm>
            <a:off x="6003235" y="6293740"/>
            <a:ext cx="6149009" cy="523220"/>
          </a:xfrm>
          <a:prstGeom prst="rect">
            <a:avLst/>
          </a:prstGeom>
          <a:noFill/>
        </p:spPr>
        <p:txBody>
          <a:bodyPr wrap="square" rtlCol="0">
            <a:spAutoFit/>
          </a:bodyPr>
          <a:lstStyle/>
          <a:p>
            <a:pPr algn="r"/>
            <a:r>
              <a:rPr lang="en-US" sz="1400" dirty="0">
                <a:solidFill>
                  <a:schemeClr val="accent6">
                    <a:lumMod val="75000"/>
                  </a:schemeClr>
                </a:solidFill>
              </a:rPr>
              <a:t>CSULA Fall 2019 / CIS3200: Data Processing &amp; Analytics</a:t>
            </a:r>
          </a:p>
          <a:p>
            <a:pPr algn="r"/>
            <a:r>
              <a:rPr lang="en-US" sz="1400" dirty="0">
                <a:solidFill>
                  <a:schemeClr val="accent6">
                    <a:lumMod val="75000"/>
                  </a:schemeClr>
                </a:solidFill>
              </a:rPr>
              <a:t>Professor </a:t>
            </a:r>
            <a:r>
              <a:rPr lang="en-US" sz="1400" dirty="0" err="1">
                <a:solidFill>
                  <a:schemeClr val="accent6">
                    <a:lumMod val="75000"/>
                  </a:schemeClr>
                </a:solidFill>
              </a:rPr>
              <a:t>Jongwook</a:t>
            </a:r>
            <a:r>
              <a:rPr lang="en-US" sz="1400" dirty="0">
                <a:solidFill>
                  <a:schemeClr val="accent6">
                    <a:lumMod val="75000"/>
                  </a:schemeClr>
                </a:solidFill>
              </a:rPr>
              <a:t> Woo, Ph.D.</a:t>
            </a:r>
          </a:p>
        </p:txBody>
      </p:sp>
    </p:spTree>
    <p:extLst>
      <p:ext uri="{BB962C8B-B14F-4D97-AF65-F5344CB8AC3E}">
        <p14:creationId xmlns:p14="http://schemas.microsoft.com/office/powerpoint/2010/main" val="72092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lh3.googleusercontent.com/Lfp7G7s9zOMkgIM6njorRnQ68SAoLFZLqVQ-GmOJsJoVMPkUX5idstFE7whvxW_-CEunu7N5ml4nlM-CHC7BZCaTRdsddmIglYNngpzTB9frakk7rHvU1cBOAtqR26-qNtPqfLkbGG0">
            <a:extLst>
              <a:ext uri="{FF2B5EF4-FFF2-40B4-BE49-F238E27FC236}">
                <a16:creationId xmlns:a16="http://schemas.microsoft.com/office/drawing/2014/main" id="{28CE0FB1-F839-E040-A89C-D74DF119F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61" y="387211"/>
            <a:ext cx="11469369" cy="6093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352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lh4.googleusercontent.com/Y17wBOg0_YVvZFJwZRlS985hz9-izEj54d-6ksy2EmZq-vk2jSdrqFhBjAzxtKcmvLjdJ2OLhHIPRlwgK3TCi4_8lwFj3s5kwhLrzoM5mltZwnTRfXMkvmN6FdjqVwdRniTzP-XlIRg">
            <a:extLst>
              <a:ext uri="{FF2B5EF4-FFF2-40B4-BE49-F238E27FC236}">
                <a16:creationId xmlns:a16="http://schemas.microsoft.com/office/drawing/2014/main" id="{13095A65-5E37-F64D-8F78-47C6249B1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20" y="397565"/>
            <a:ext cx="11439241" cy="605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3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lh3.googleusercontent.com/3INZM2iZeMUgLxCzBBLwL_hTx0qgpeCh5Bu2WWTeTRKOcsv89OQzvyaym0qUOrKPni_2KAZdydgRQbSA1yMkz1gsnfozE7N2xUHML23iFao21Mj0D-uDaVNY16NuGJQWLGteYHNYPaE">
            <a:extLst>
              <a:ext uri="{FF2B5EF4-FFF2-40B4-BE49-F238E27FC236}">
                <a16:creationId xmlns:a16="http://schemas.microsoft.com/office/drawing/2014/main" id="{3118EA0A-43CC-7A45-9FB5-72532B377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66" y="384313"/>
            <a:ext cx="11513877" cy="610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281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lh6.googleusercontent.com/ZyzKcReflaZ6MhGEyqNjkOh47AJhAS_D_ALrRXBULIhJnNgDpyZGG0gs0MhID_3bjsLoy_h76nTJHwwz2BUfS4w8CtqPHeuvqA3SJOVgw-xNXCF8CFxSnYn9L-jvmDM-79aUYCnpKiY">
            <a:extLst>
              <a:ext uri="{FF2B5EF4-FFF2-40B4-BE49-F238E27FC236}">
                <a16:creationId xmlns:a16="http://schemas.microsoft.com/office/drawing/2014/main" id="{7893ABB5-91D0-A548-A907-463B6104F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80" y="384313"/>
            <a:ext cx="11528024" cy="610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50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a:t>
            </a:r>
          </a:p>
        </p:txBody>
      </p:sp>
      <p:sp>
        <p:nvSpPr>
          <p:cNvPr id="3" name="Content Placeholder 2"/>
          <p:cNvSpPr>
            <a:spLocks noGrp="1"/>
          </p:cNvSpPr>
          <p:nvPr>
            <p:ph idx="1"/>
          </p:nvPr>
        </p:nvSpPr>
        <p:spPr/>
        <p:txBody>
          <a:bodyPr/>
          <a:lstStyle/>
          <a:p>
            <a:endParaRPr lang="en-US" dirty="0"/>
          </a:p>
        </p:txBody>
      </p:sp>
      <p:pic>
        <p:nvPicPr>
          <p:cNvPr id="22530" name="Picture 2" descr="https://lh4.googleusercontent.com/gnlEJNQHArxbc2gJ-5kuEMPR0Tx1Z5yF0FD0cSzdTVbQ0GQfmgd6Jb7oHQIXX1cSDaekGjJHm311qMn9L4KAjxj-RL5lSDzcqRNSeLH56oTY_91EsdygSe_sMmkccqEWwDarGwsLnOE">
            <a:extLst>
              <a:ext uri="{FF2B5EF4-FFF2-40B4-BE49-F238E27FC236}">
                <a16:creationId xmlns:a16="http://schemas.microsoft.com/office/drawing/2014/main" id="{1F401596-943F-C144-B816-AF0C4DDCB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34" y="364343"/>
            <a:ext cx="11534362" cy="619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034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lh3.googleusercontent.com/WFywN30U6Wsm4rmGtYUDBca2FBQTIfnGDZv4pp9wy91Ehbn91EAUu5-Yua8JHbRhZ99kAu3Rkibqv7fNsFkXlub2PuyOj5d4dbjJ7ZS7nw4kXNZAaU1kVWtUPy30tRkph62OnoMOX5A">
            <a:extLst>
              <a:ext uri="{FF2B5EF4-FFF2-40B4-BE49-F238E27FC236}">
                <a16:creationId xmlns:a16="http://schemas.microsoft.com/office/drawing/2014/main" id="{AF7007EA-06E7-EC45-B0C9-4DFED202D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610" y="1319134"/>
            <a:ext cx="8847798" cy="5242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spTree>
    <p:extLst>
      <p:ext uri="{BB962C8B-B14F-4D97-AF65-F5344CB8AC3E}">
        <p14:creationId xmlns:p14="http://schemas.microsoft.com/office/powerpoint/2010/main" val="3511730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4578" name="Picture 2" descr="https://lh6.googleusercontent.com/CVT2yrOQ-jnE-NIp0Bama4c5j6ohGnNVVRPn44BcLuyUUV0VlY6hgtYlwg0cCsqUpe-xHxTYvCtHknx_QDo3DuP1QE4Yz5oB9wr98KQev1w4lRRr0stEO5GnMxoSeSSKzF6o5w_IoHs">
            <a:extLst>
              <a:ext uri="{FF2B5EF4-FFF2-40B4-BE49-F238E27FC236}">
                <a16:creationId xmlns:a16="http://schemas.microsoft.com/office/drawing/2014/main" id="{466C2CD6-9E40-0F4B-B4DC-3C2D2A317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80" y="1321554"/>
            <a:ext cx="11077731" cy="5259128"/>
          </a:xfrm>
          <a:prstGeom prst="rect">
            <a:avLst/>
          </a:prstGeom>
          <a:noFill/>
          <a:extLst>
            <a:ext uri="{909E8E84-426E-40DD-AFC4-6F175D3DCCD1}">
              <a14:hiddenFill xmlns:a14="http://schemas.microsoft.com/office/drawing/2010/main">
                <a:solidFill>
                  <a:srgbClr val="FFFFFF"/>
                </a:solidFill>
              </a14:hiddenFill>
            </a:ext>
          </a:extLst>
        </p:spPr>
      </p:pic>
      <p:sp>
        <p:nvSpPr>
          <p:cNvPr id="3" name="Donut 2">
            <a:extLst>
              <a:ext uri="{FF2B5EF4-FFF2-40B4-BE49-F238E27FC236}">
                <a16:creationId xmlns:a16="http://schemas.microsoft.com/office/drawing/2014/main" id="{71FF8962-7260-FC49-A167-67AD6A2B61AD}"/>
              </a:ext>
            </a:extLst>
          </p:cNvPr>
          <p:cNvSpPr/>
          <p:nvPr/>
        </p:nvSpPr>
        <p:spPr>
          <a:xfrm>
            <a:off x="7615004" y="1807667"/>
            <a:ext cx="839450" cy="839450"/>
          </a:xfrm>
          <a:prstGeom prst="donut">
            <a:avLst>
              <a:gd name="adj" fmla="val 4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 name="Straight Arrow Connector 4">
            <a:extLst>
              <a:ext uri="{FF2B5EF4-FFF2-40B4-BE49-F238E27FC236}">
                <a16:creationId xmlns:a16="http://schemas.microsoft.com/office/drawing/2014/main" id="{1975DB4B-8713-C142-98FC-20529C422A1F}"/>
              </a:ext>
            </a:extLst>
          </p:cNvPr>
          <p:cNvCxnSpPr>
            <a:cxnSpLocks/>
          </p:cNvCxnSpPr>
          <p:nvPr/>
        </p:nvCxnSpPr>
        <p:spPr>
          <a:xfrm>
            <a:off x="7142922" y="1709530"/>
            <a:ext cx="528352" cy="316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62376A-009B-144D-9925-95689910AAE8}"/>
              </a:ext>
            </a:extLst>
          </p:cNvPr>
          <p:cNvSpPr txBox="1"/>
          <p:nvPr/>
        </p:nvSpPr>
        <p:spPr>
          <a:xfrm>
            <a:off x="7000410" y="1410006"/>
            <a:ext cx="5019312" cy="369332"/>
          </a:xfrm>
          <a:prstGeom prst="rect">
            <a:avLst/>
          </a:prstGeom>
          <a:noFill/>
        </p:spPr>
        <p:txBody>
          <a:bodyPr wrap="square" rtlCol="0">
            <a:spAutoFit/>
          </a:bodyPr>
          <a:lstStyle/>
          <a:p>
            <a:r>
              <a:rPr lang="en-US" dirty="0">
                <a:solidFill>
                  <a:srgbClr val="FF0000"/>
                </a:solidFill>
              </a:rPr>
              <a:t>Scored Labels predicts departure delays</a:t>
            </a:r>
          </a:p>
        </p:txBody>
      </p:sp>
    </p:spTree>
    <p:extLst>
      <p:ext uri="{BB962C8B-B14F-4D97-AF65-F5344CB8AC3E}">
        <p14:creationId xmlns:p14="http://schemas.microsoft.com/office/powerpoint/2010/main" val="2004045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 </a:t>
            </a:r>
            <a:r>
              <a:rPr lang="en-US" sz="2800" dirty="0"/>
              <a:t>(Linear Regression)</a:t>
            </a:r>
          </a:p>
        </p:txBody>
      </p:sp>
      <p:sp>
        <p:nvSpPr>
          <p:cNvPr id="3" name="Content Placeholder 2"/>
          <p:cNvSpPr>
            <a:spLocks noGrp="1"/>
          </p:cNvSpPr>
          <p:nvPr>
            <p:ph idx="1"/>
          </p:nvPr>
        </p:nvSpPr>
        <p:spPr>
          <a:xfrm>
            <a:off x="732184" y="1272209"/>
            <a:ext cx="10515600" cy="5367130"/>
          </a:xfrm>
        </p:spPr>
        <p:txBody>
          <a:bodyPr>
            <a:normAutofit fontScale="92500" lnSpcReduction="20000"/>
          </a:bodyPr>
          <a:lstStyle/>
          <a:p>
            <a:pPr marL="0" indent="0" fontAlgn="base">
              <a:buNone/>
            </a:pPr>
            <a:r>
              <a:rPr lang="en-US" dirty="0">
                <a:solidFill>
                  <a:schemeClr val="accent1">
                    <a:lumMod val="50000"/>
                  </a:schemeClr>
                </a:solidFill>
              </a:rPr>
              <a:t>The causal factors for departure delays being tested are:</a:t>
            </a:r>
          </a:p>
          <a:p>
            <a:pPr marL="0" indent="0" fontAlgn="base">
              <a:buNone/>
            </a:pPr>
            <a:endParaRPr lang="en-US" sz="2400" dirty="0">
              <a:solidFill>
                <a:schemeClr val="accent1">
                  <a:lumMod val="50000"/>
                </a:schemeClr>
              </a:solidFill>
            </a:endParaRPr>
          </a:p>
          <a:p>
            <a:pPr lvl="1" fontAlgn="base">
              <a:lnSpc>
                <a:spcPct val="110000"/>
              </a:lnSpc>
            </a:pPr>
            <a:r>
              <a:rPr lang="en-US" sz="2800" dirty="0">
                <a:solidFill>
                  <a:schemeClr val="accent1">
                    <a:lumMod val="50000"/>
                  </a:schemeClr>
                </a:solidFill>
              </a:rPr>
              <a:t>Flight date</a:t>
            </a:r>
          </a:p>
          <a:p>
            <a:pPr lvl="1" fontAlgn="base">
              <a:lnSpc>
                <a:spcPct val="110000"/>
              </a:lnSpc>
            </a:pPr>
            <a:r>
              <a:rPr lang="en-US" sz="2800" dirty="0">
                <a:solidFill>
                  <a:schemeClr val="accent1">
                    <a:lumMod val="50000"/>
                  </a:schemeClr>
                </a:solidFill>
              </a:rPr>
              <a:t>Carrier</a:t>
            </a:r>
          </a:p>
          <a:p>
            <a:pPr lvl="1" fontAlgn="base">
              <a:lnSpc>
                <a:spcPct val="110000"/>
              </a:lnSpc>
            </a:pPr>
            <a:r>
              <a:rPr lang="en-US" sz="2800" dirty="0">
                <a:solidFill>
                  <a:schemeClr val="accent1">
                    <a:lumMod val="50000"/>
                  </a:schemeClr>
                </a:solidFill>
              </a:rPr>
              <a:t>Flight origin and destination</a:t>
            </a:r>
          </a:p>
          <a:p>
            <a:pPr lvl="1" fontAlgn="base">
              <a:lnSpc>
                <a:spcPct val="110000"/>
              </a:lnSpc>
            </a:pPr>
            <a:r>
              <a:rPr lang="en-US" sz="2800" dirty="0">
                <a:solidFill>
                  <a:schemeClr val="accent1">
                    <a:lumMod val="50000"/>
                  </a:schemeClr>
                </a:solidFill>
              </a:rPr>
              <a:t>Departure time and delay</a:t>
            </a:r>
          </a:p>
          <a:p>
            <a:pPr lvl="1" fontAlgn="base">
              <a:lnSpc>
                <a:spcPct val="110000"/>
              </a:lnSpc>
            </a:pPr>
            <a:r>
              <a:rPr lang="en-US" sz="2800" dirty="0">
                <a:solidFill>
                  <a:schemeClr val="accent1">
                    <a:lumMod val="50000"/>
                  </a:schemeClr>
                </a:solidFill>
              </a:rPr>
              <a:t>Arrival time and delay</a:t>
            </a:r>
          </a:p>
          <a:p>
            <a:pPr lvl="1" fontAlgn="base">
              <a:lnSpc>
                <a:spcPct val="110000"/>
              </a:lnSpc>
            </a:pPr>
            <a:r>
              <a:rPr lang="en-US" sz="2800" dirty="0">
                <a:solidFill>
                  <a:schemeClr val="accent1">
                    <a:lumMod val="50000"/>
                  </a:schemeClr>
                </a:solidFill>
              </a:rPr>
              <a:t>Cancellations</a:t>
            </a:r>
          </a:p>
          <a:p>
            <a:pPr lvl="1" fontAlgn="base">
              <a:lnSpc>
                <a:spcPct val="110000"/>
              </a:lnSpc>
            </a:pPr>
            <a:r>
              <a:rPr lang="en-US" sz="2800" dirty="0">
                <a:solidFill>
                  <a:schemeClr val="accent1">
                    <a:lumMod val="50000"/>
                  </a:schemeClr>
                </a:solidFill>
              </a:rPr>
              <a:t>Distance</a:t>
            </a:r>
          </a:p>
          <a:p>
            <a:pPr lvl="1" fontAlgn="base">
              <a:lnSpc>
                <a:spcPct val="110000"/>
              </a:lnSpc>
            </a:pPr>
            <a:r>
              <a:rPr lang="en-US" sz="2800" dirty="0">
                <a:solidFill>
                  <a:schemeClr val="accent1">
                    <a:lumMod val="50000"/>
                  </a:schemeClr>
                </a:solidFill>
              </a:rPr>
              <a:t>Carrier delay</a:t>
            </a:r>
          </a:p>
          <a:p>
            <a:pPr lvl="1" fontAlgn="base">
              <a:lnSpc>
                <a:spcPct val="110000"/>
              </a:lnSpc>
            </a:pPr>
            <a:r>
              <a:rPr lang="en-US" sz="2800" dirty="0">
                <a:solidFill>
                  <a:schemeClr val="accent1">
                    <a:lumMod val="50000"/>
                  </a:schemeClr>
                </a:solidFill>
              </a:rPr>
              <a:t>Late aircraft delay</a:t>
            </a:r>
          </a:p>
          <a:p>
            <a:pPr lvl="1" fontAlgn="base">
              <a:lnSpc>
                <a:spcPct val="110000"/>
              </a:lnSpc>
            </a:pPr>
            <a:r>
              <a:rPr lang="en-US" sz="2800" dirty="0">
                <a:solidFill>
                  <a:schemeClr val="accent1">
                    <a:lumMod val="50000"/>
                  </a:schemeClr>
                </a:solidFill>
              </a:rPr>
              <a:t>Weather/NAS/security delays.</a:t>
            </a:r>
          </a:p>
          <a:p>
            <a:pPr marL="0" indent="0">
              <a:buNone/>
            </a:pPr>
            <a:endParaRPr lang="en-US" dirty="0"/>
          </a:p>
        </p:txBody>
      </p:sp>
    </p:spTree>
    <p:extLst>
      <p:ext uri="{BB962C8B-B14F-4D97-AF65-F5344CB8AC3E}">
        <p14:creationId xmlns:p14="http://schemas.microsoft.com/office/powerpoint/2010/main" val="3293259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6626" name="Picture 2" descr="https://lh4.googleusercontent.com/bRiJkNEAQGQu9n9aQNptjYEGhOY6b12aJDzY8rPCzHZJRkaczM0TF24F8sswVtDUsJIaTOrsowqc-P2fO4g70lDF8ed89O_qub12omXM7ZHWo17maail2mgdVdKqKluN1rTtlN32gvQ">
            <a:extLst>
              <a:ext uri="{FF2B5EF4-FFF2-40B4-BE49-F238E27FC236}">
                <a16:creationId xmlns:a16="http://schemas.microsoft.com/office/drawing/2014/main" id="{82E70FBC-FF9D-6B4F-96EF-675EDD645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87" y="1258957"/>
            <a:ext cx="7064403" cy="446683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AF88B29-CFB1-E544-9EBD-C0C16A7883B3}"/>
              </a:ext>
            </a:extLst>
          </p:cNvPr>
          <p:cNvSpPr>
            <a:spLocks noGrp="1"/>
          </p:cNvSpPr>
          <p:nvPr>
            <p:ph idx="1"/>
          </p:nvPr>
        </p:nvSpPr>
        <p:spPr>
          <a:xfrm>
            <a:off x="5184984" y="2218387"/>
            <a:ext cx="6264895" cy="4062798"/>
          </a:xfrm>
        </p:spPr>
        <p:txBody>
          <a:bodyPr>
            <a:normAutofit/>
          </a:bodyPr>
          <a:lstStyle/>
          <a:p>
            <a:pPr fontAlgn="base"/>
            <a:r>
              <a:rPr lang="en-US" dirty="0">
                <a:highlight>
                  <a:srgbClr val="000080"/>
                </a:highlight>
              </a:rPr>
              <a:t>The model we built is very accurate</a:t>
            </a:r>
          </a:p>
          <a:p>
            <a:pPr fontAlgn="base"/>
            <a:endParaRPr lang="en-US" dirty="0">
              <a:highlight>
                <a:srgbClr val="000080"/>
              </a:highlight>
            </a:endParaRPr>
          </a:p>
          <a:p>
            <a:pPr fontAlgn="base"/>
            <a:r>
              <a:rPr lang="en-US" dirty="0">
                <a:highlight>
                  <a:srgbClr val="000080"/>
                </a:highlight>
              </a:rPr>
              <a:t>RMSE of 10.79</a:t>
            </a:r>
          </a:p>
          <a:p>
            <a:pPr fontAlgn="base"/>
            <a:endParaRPr lang="en-US" dirty="0">
              <a:highlight>
                <a:srgbClr val="000080"/>
              </a:highlight>
            </a:endParaRPr>
          </a:p>
          <a:p>
            <a:pPr fontAlgn="base"/>
            <a:r>
              <a:rPr lang="en-US" dirty="0">
                <a:highlight>
                  <a:srgbClr val="000080"/>
                </a:highlight>
              </a:rPr>
              <a:t>Coefficient of Determination of 0.93</a:t>
            </a:r>
          </a:p>
          <a:p>
            <a:pPr marL="0" indent="0">
              <a:buNone/>
            </a:pPr>
            <a:endParaRPr lang="en-US" dirty="0">
              <a:solidFill>
                <a:srgbClr val="FF0000"/>
              </a:solidFill>
            </a:endParaRPr>
          </a:p>
        </p:txBody>
      </p:sp>
    </p:spTree>
    <p:extLst>
      <p:ext uri="{BB962C8B-B14F-4D97-AF65-F5344CB8AC3E}">
        <p14:creationId xmlns:p14="http://schemas.microsoft.com/office/powerpoint/2010/main" val="498085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7650" name="Picture 2" descr="https://lh3.googleusercontent.com/HNs_Wj7SQ64T7Z2YV8m5KUleUMHdghxL640YHKs7CKwfv6LdoGJkM0Dgbzu2NfWl2mC6ePhU_aYeCcgvnc_bhK9zT9OnjZoJ7LWoNdqivtTOUkq1vUQnjvhogtlDiWDA9rB3wGzbh5Y">
            <a:extLst>
              <a:ext uri="{FF2B5EF4-FFF2-40B4-BE49-F238E27FC236}">
                <a16:creationId xmlns:a16="http://schemas.microsoft.com/office/drawing/2014/main" id="{A1B843A0-3320-E74D-85CF-059F9BF53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69" y="1327244"/>
            <a:ext cx="11383617" cy="515079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AF88B29-CFB1-E544-9EBD-C0C16A7883B3}"/>
              </a:ext>
            </a:extLst>
          </p:cNvPr>
          <p:cNvSpPr>
            <a:spLocks noGrp="1"/>
          </p:cNvSpPr>
          <p:nvPr>
            <p:ph idx="1"/>
          </p:nvPr>
        </p:nvSpPr>
        <p:spPr>
          <a:xfrm>
            <a:off x="3220277" y="2054086"/>
            <a:ext cx="5208106" cy="3922298"/>
          </a:xfrm>
        </p:spPr>
        <p:txBody>
          <a:bodyPr>
            <a:normAutofit/>
          </a:bodyPr>
          <a:lstStyle/>
          <a:p>
            <a:pPr marL="0" indent="0" fontAlgn="base">
              <a:lnSpc>
                <a:spcPct val="150000"/>
              </a:lnSpc>
              <a:buNone/>
            </a:pPr>
            <a:r>
              <a:rPr lang="en-US" dirty="0">
                <a:solidFill>
                  <a:schemeClr val="accent1">
                    <a:lumMod val="50000"/>
                  </a:schemeClr>
                </a:solidFill>
              </a:rPr>
              <a:t>The model found that the highest contributing variables are carrier delay, late aircraft delays, arrival delays, NAS delays, and weather delays.</a:t>
            </a:r>
          </a:p>
        </p:txBody>
      </p:sp>
    </p:spTree>
    <p:extLst>
      <p:ext uri="{BB962C8B-B14F-4D97-AF65-F5344CB8AC3E}">
        <p14:creationId xmlns:p14="http://schemas.microsoft.com/office/powerpoint/2010/main" val="143478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ABSTRACT</a:t>
            </a:r>
          </a:p>
        </p:txBody>
      </p:sp>
      <p:sp>
        <p:nvSpPr>
          <p:cNvPr id="3" name="Content Placeholder 2"/>
          <p:cNvSpPr>
            <a:spLocks noGrp="1"/>
          </p:cNvSpPr>
          <p:nvPr>
            <p:ph idx="1"/>
          </p:nvPr>
        </p:nvSpPr>
        <p:spPr>
          <a:xfrm>
            <a:off x="705680" y="1364975"/>
            <a:ext cx="10744200" cy="4837044"/>
          </a:xfrm>
        </p:spPr>
        <p:txBody>
          <a:bodyPr/>
          <a:lstStyle/>
          <a:p>
            <a:pPr marL="0" indent="0">
              <a:lnSpc>
                <a:spcPct val="100000"/>
              </a:lnSpc>
              <a:buNone/>
            </a:pPr>
            <a:r>
              <a:rPr lang="en-US" dirty="0">
                <a:solidFill>
                  <a:schemeClr val="accent1">
                    <a:lumMod val="50000"/>
                  </a:schemeClr>
                </a:solidFill>
              </a:rPr>
              <a:t>Airline delays have become under increased scrutiny lately among travelers and popular press. Flight delays are caused by several attributes such as airport congestion, airspace congestion, weather and customer disturbance. We will be using Airline Delay and Cancellation Data, 2016 - 2018 Flight info. of US domestic flights. Our focus is to analyze and predict future cancellations of flights and delays during the New Year's holiday. The years we base our datasets will be between 2016-2018 with additional information implementation of machine learning. By doing this, we will demonstrate regression lines for cancellation flights and top 15 destination flights.</a:t>
            </a:r>
          </a:p>
        </p:txBody>
      </p:sp>
    </p:spTree>
    <p:extLst>
      <p:ext uri="{BB962C8B-B14F-4D97-AF65-F5344CB8AC3E}">
        <p14:creationId xmlns:p14="http://schemas.microsoft.com/office/powerpoint/2010/main" val="2059971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HIGHEST CONTRIBUTION VARIABLES</a:t>
            </a:r>
          </a:p>
        </p:txBody>
      </p:sp>
      <p:sp>
        <p:nvSpPr>
          <p:cNvPr id="3" name="Content Placeholder 2"/>
          <p:cNvSpPr>
            <a:spLocks noGrp="1"/>
          </p:cNvSpPr>
          <p:nvPr>
            <p:ph idx="1"/>
          </p:nvPr>
        </p:nvSpPr>
        <p:spPr>
          <a:xfrm>
            <a:off x="400884" y="848142"/>
            <a:ext cx="10515600" cy="5367130"/>
          </a:xfrm>
        </p:spPr>
        <p:txBody>
          <a:bodyPr>
            <a:noAutofit/>
          </a:bodyPr>
          <a:lstStyle/>
          <a:p>
            <a:pPr marL="0" indent="0">
              <a:lnSpc>
                <a:spcPct val="100000"/>
              </a:lnSpc>
              <a:buNone/>
            </a:pPr>
            <a:endParaRPr lang="en-US" sz="2700" dirty="0"/>
          </a:p>
          <a:p>
            <a:pPr lvl="1" fontAlgn="base">
              <a:lnSpc>
                <a:spcPct val="100000"/>
              </a:lnSpc>
            </a:pPr>
            <a:r>
              <a:rPr lang="en-US" sz="2700" dirty="0">
                <a:solidFill>
                  <a:schemeClr val="accent1">
                    <a:lumMod val="50000"/>
                  </a:schemeClr>
                </a:solidFill>
              </a:rPr>
              <a:t>Carrier delays are delays caused by things like aircraft cleaning, cargo loading, refueling, inspection, etc.</a:t>
            </a:r>
          </a:p>
          <a:p>
            <a:pPr lvl="1" fontAlgn="base">
              <a:lnSpc>
                <a:spcPct val="100000"/>
              </a:lnSpc>
            </a:pPr>
            <a:r>
              <a:rPr lang="en-US" sz="2700" dirty="0">
                <a:solidFill>
                  <a:schemeClr val="accent1">
                    <a:lumMod val="50000"/>
                  </a:schemeClr>
                </a:solidFill>
              </a:rPr>
              <a:t>Late aircraft delays are simply just aircrafts that arrive at a later time than expected</a:t>
            </a:r>
          </a:p>
          <a:p>
            <a:pPr lvl="1" fontAlgn="base">
              <a:lnSpc>
                <a:spcPct val="100000"/>
              </a:lnSpc>
            </a:pPr>
            <a:r>
              <a:rPr lang="en-US" sz="2700" dirty="0">
                <a:solidFill>
                  <a:schemeClr val="accent1">
                    <a:lumMod val="50000"/>
                  </a:schemeClr>
                </a:solidFill>
              </a:rPr>
              <a:t>Arrival delays refer to aircrafts that are late due to having been late to a previous airport</a:t>
            </a:r>
          </a:p>
          <a:p>
            <a:pPr lvl="1" fontAlgn="base">
              <a:lnSpc>
                <a:spcPct val="100000"/>
              </a:lnSpc>
            </a:pPr>
            <a:r>
              <a:rPr lang="en-US" sz="2700" dirty="0">
                <a:solidFill>
                  <a:schemeClr val="accent1">
                    <a:lumMod val="50000"/>
                  </a:schemeClr>
                </a:solidFill>
              </a:rPr>
              <a:t>NAS delays are delays within the control of the National Airspace System. This includes factors such as airport operations, heavy traffic volume, air traffic control, etc.</a:t>
            </a:r>
          </a:p>
          <a:p>
            <a:pPr lvl="1" fontAlgn="base">
              <a:lnSpc>
                <a:spcPct val="100000"/>
              </a:lnSpc>
            </a:pPr>
            <a:r>
              <a:rPr lang="en-US" sz="2700" dirty="0">
                <a:solidFill>
                  <a:schemeClr val="accent1">
                    <a:lumMod val="50000"/>
                  </a:schemeClr>
                </a:solidFill>
              </a:rPr>
              <a:t>Weather delays refer to extreme or hazardous weather conditions</a:t>
            </a:r>
          </a:p>
          <a:p>
            <a:pPr marL="0" indent="0">
              <a:lnSpc>
                <a:spcPct val="100000"/>
              </a:lnSpc>
              <a:buNone/>
            </a:pPr>
            <a:endParaRPr lang="en-US" sz="2700" dirty="0"/>
          </a:p>
        </p:txBody>
      </p:sp>
    </p:spTree>
    <p:extLst>
      <p:ext uri="{BB962C8B-B14F-4D97-AF65-F5344CB8AC3E}">
        <p14:creationId xmlns:p14="http://schemas.microsoft.com/office/powerpoint/2010/main" val="83757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1746" name="Picture 2" descr="https://lh3.googleusercontent.com/9TMPCb2XOMWscCkOCWAbegiA_iRpaIRRRBVmAs_jsmT0np1LnYWfcEWbwQSsF_SoALYaoN4LIlZQnFdSTDl7zxtbh1l-nVV8K76oZoNHXCKUYPj2CWsfX74f0WHMGCOLNJzISsHrIK8">
            <a:extLst>
              <a:ext uri="{FF2B5EF4-FFF2-40B4-BE49-F238E27FC236}">
                <a16:creationId xmlns:a16="http://schemas.microsoft.com/office/drawing/2014/main" id="{C0690CA4-41A7-4B48-A1C4-DDE2787DB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339" y="1318135"/>
            <a:ext cx="9350478" cy="525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150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2772" name="Picture 4" descr="https://lh5.googleusercontent.com/ChB3xwMeclHVPjeX370E-9u5567suCX8zWEKv0FTkV6OesKG7aKTbWOLngTa_4zK6h8iL6FJns27lvbHczvhN8EQb24jXamLER8htHc6V83VS-axHfriAWLMBdHsmEDlur9qRBL8TEk">
            <a:extLst>
              <a:ext uri="{FF2B5EF4-FFF2-40B4-BE49-F238E27FC236}">
                <a16:creationId xmlns:a16="http://schemas.microsoft.com/office/drawing/2014/main" id="{25CCE064-9378-6247-B247-C4C831D29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997" y="1295313"/>
            <a:ext cx="10033537" cy="528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036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 </a:t>
            </a:r>
            <a:r>
              <a:rPr lang="en-US" sz="2800" dirty="0"/>
              <a:t>(Poisson Regression)</a:t>
            </a:r>
          </a:p>
        </p:txBody>
      </p:sp>
      <p:sp>
        <p:nvSpPr>
          <p:cNvPr id="3" name="Content Placeholder 2"/>
          <p:cNvSpPr>
            <a:spLocks noGrp="1"/>
          </p:cNvSpPr>
          <p:nvPr>
            <p:ph idx="1"/>
          </p:nvPr>
        </p:nvSpPr>
        <p:spPr>
          <a:xfrm>
            <a:off x="732184" y="1272209"/>
            <a:ext cx="10515600" cy="5367130"/>
          </a:xfrm>
        </p:spPr>
        <p:txBody>
          <a:bodyPr>
            <a:normAutofit fontScale="92500" lnSpcReduction="20000"/>
          </a:bodyPr>
          <a:lstStyle/>
          <a:p>
            <a:pPr marL="0" indent="0" fontAlgn="base">
              <a:buNone/>
            </a:pPr>
            <a:r>
              <a:rPr lang="en-US" dirty="0">
                <a:solidFill>
                  <a:schemeClr val="accent1">
                    <a:lumMod val="50000"/>
                  </a:schemeClr>
                </a:solidFill>
              </a:rPr>
              <a:t>The causal factors for departure delays being tested are:</a:t>
            </a:r>
          </a:p>
          <a:p>
            <a:pPr marL="0" indent="0" fontAlgn="base">
              <a:buNone/>
            </a:pPr>
            <a:endParaRPr lang="en-US" sz="2400" dirty="0">
              <a:solidFill>
                <a:schemeClr val="accent1">
                  <a:lumMod val="50000"/>
                </a:schemeClr>
              </a:solidFill>
            </a:endParaRPr>
          </a:p>
          <a:p>
            <a:pPr lvl="1" fontAlgn="base">
              <a:lnSpc>
                <a:spcPct val="110000"/>
              </a:lnSpc>
            </a:pPr>
            <a:r>
              <a:rPr lang="en-US" sz="2800" dirty="0">
                <a:solidFill>
                  <a:schemeClr val="accent1">
                    <a:lumMod val="50000"/>
                  </a:schemeClr>
                </a:solidFill>
              </a:rPr>
              <a:t>Flight date</a:t>
            </a:r>
          </a:p>
          <a:p>
            <a:pPr lvl="1" fontAlgn="base">
              <a:lnSpc>
                <a:spcPct val="110000"/>
              </a:lnSpc>
            </a:pPr>
            <a:r>
              <a:rPr lang="en-US" sz="2800" dirty="0">
                <a:solidFill>
                  <a:schemeClr val="accent1">
                    <a:lumMod val="50000"/>
                  </a:schemeClr>
                </a:solidFill>
              </a:rPr>
              <a:t>Carrier</a:t>
            </a:r>
          </a:p>
          <a:p>
            <a:pPr lvl="1" fontAlgn="base">
              <a:lnSpc>
                <a:spcPct val="110000"/>
              </a:lnSpc>
            </a:pPr>
            <a:r>
              <a:rPr lang="en-US" sz="2800" dirty="0">
                <a:solidFill>
                  <a:schemeClr val="accent1">
                    <a:lumMod val="50000"/>
                  </a:schemeClr>
                </a:solidFill>
              </a:rPr>
              <a:t>Flight origin and destination</a:t>
            </a:r>
          </a:p>
          <a:p>
            <a:pPr lvl="1" fontAlgn="base">
              <a:lnSpc>
                <a:spcPct val="110000"/>
              </a:lnSpc>
            </a:pPr>
            <a:r>
              <a:rPr lang="en-US" sz="2800" dirty="0">
                <a:solidFill>
                  <a:schemeClr val="accent1">
                    <a:lumMod val="50000"/>
                  </a:schemeClr>
                </a:solidFill>
              </a:rPr>
              <a:t>Departure time</a:t>
            </a:r>
          </a:p>
          <a:p>
            <a:pPr lvl="1" fontAlgn="base">
              <a:lnSpc>
                <a:spcPct val="110000"/>
              </a:lnSpc>
            </a:pPr>
            <a:r>
              <a:rPr lang="en-US" sz="2800" dirty="0">
                <a:solidFill>
                  <a:schemeClr val="accent1">
                    <a:lumMod val="50000"/>
                  </a:schemeClr>
                </a:solidFill>
              </a:rPr>
              <a:t>Arrival time</a:t>
            </a:r>
          </a:p>
          <a:p>
            <a:pPr lvl="1" fontAlgn="base">
              <a:lnSpc>
                <a:spcPct val="110000"/>
              </a:lnSpc>
            </a:pPr>
            <a:r>
              <a:rPr lang="en-US" sz="2800" dirty="0">
                <a:solidFill>
                  <a:schemeClr val="accent1">
                    <a:lumMod val="50000"/>
                  </a:schemeClr>
                </a:solidFill>
              </a:rPr>
              <a:t>Cancellations</a:t>
            </a:r>
          </a:p>
          <a:p>
            <a:pPr lvl="1" fontAlgn="base">
              <a:lnSpc>
                <a:spcPct val="110000"/>
              </a:lnSpc>
            </a:pPr>
            <a:r>
              <a:rPr lang="en-US" sz="2800" dirty="0">
                <a:solidFill>
                  <a:schemeClr val="accent1">
                    <a:lumMod val="50000"/>
                  </a:schemeClr>
                </a:solidFill>
              </a:rPr>
              <a:t>Distance</a:t>
            </a:r>
          </a:p>
          <a:p>
            <a:pPr lvl="1" fontAlgn="base">
              <a:lnSpc>
                <a:spcPct val="110000"/>
              </a:lnSpc>
            </a:pPr>
            <a:r>
              <a:rPr lang="en-US" sz="2800" dirty="0">
                <a:solidFill>
                  <a:schemeClr val="accent1">
                    <a:lumMod val="50000"/>
                  </a:schemeClr>
                </a:solidFill>
              </a:rPr>
              <a:t>Carrier delay</a:t>
            </a:r>
          </a:p>
          <a:p>
            <a:pPr lvl="1" fontAlgn="base">
              <a:lnSpc>
                <a:spcPct val="110000"/>
              </a:lnSpc>
            </a:pPr>
            <a:r>
              <a:rPr lang="en-US" sz="2800" dirty="0">
                <a:solidFill>
                  <a:schemeClr val="accent1">
                    <a:lumMod val="50000"/>
                  </a:schemeClr>
                </a:solidFill>
              </a:rPr>
              <a:t>Late aircraft delay</a:t>
            </a:r>
          </a:p>
          <a:p>
            <a:pPr lvl="1" fontAlgn="base">
              <a:lnSpc>
                <a:spcPct val="110000"/>
              </a:lnSpc>
            </a:pPr>
            <a:r>
              <a:rPr lang="en-US" sz="2800" dirty="0">
                <a:solidFill>
                  <a:schemeClr val="accent1">
                    <a:lumMod val="50000"/>
                  </a:schemeClr>
                </a:solidFill>
              </a:rPr>
              <a:t>Weather/NAS/security delays.</a:t>
            </a:r>
          </a:p>
          <a:p>
            <a:pPr marL="0" indent="0">
              <a:buNone/>
            </a:pPr>
            <a:endParaRPr lang="en-US" dirty="0"/>
          </a:p>
        </p:txBody>
      </p:sp>
    </p:spTree>
    <p:extLst>
      <p:ext uri="{BB962C8B-B14F-4D97-AF65-F5344CB8AC3E}">
        <p14:creationId xmlns:p14="http://schemas.microsoft.com/office/powerpoint/2010/main" val="2735839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3794" name="Picture 2" descr="https://lh5.googleusercontent.com/NjA_dE2tGPGbmPe0-hIc0Gc2t6EPrgXHbg6WRLVKckMjW_soJVENwHM9TC5UMUtu0G27dyGm1dIMcnjF9RqdIPxUjr5p5H4a6GhHxRn0KTH5W6w8O3vFkEqKZHAvCMAgddkcGGTTOlY">
            <a:extLst>
              <a:ext uri="{FF2B5EF4-FFF2-40B4-BE49-F238E27FC236}">
                <a16:creationId xmlns:a16="http://schemas.microsoft.com/office/drawing/2014/main" id="{771D2D9F-E15D-BC4D-8D3D-DB1C92A31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89" y="1301833"/>
            <a:ext cx="4789795" cy="529069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31FF0D5-4427-8F40-980E-1A3DDAC4F257}"/>
              </a:ext>
            </a:extLst>
          </p:cNvPr>
          <p:cNvSpPr>
            <a:spLocks noGrp="1"/>
          </p:cNvSpPr>
          <p:nvPr>
            <p:ph idx="1"/>
          </p:nvPr>
        </p:nvSpPr>
        <p:spPr>
          <a:xfrm>
            <a:off x="4786778" y="2199693"/>
            <a:ext cx="6264895" cy="4062798"/>
          </a:xfrm>
        </p:spPr>
        <p:txBody>
          <a:bodyPr>
            <a:normAutofit/>
          </a:bodyPr>
          <a:lstStyle/>
          <a:p>
            <a:pPr marL="0" indent="0" fontAlgn="base">
              <a:buNone/>
            </a:pPr>
            <a:r>
              <a:rPr lang="en-US" dirty="0">
                <a:highlight>
                  <a:srgbClr val="000080"/>
                </a:highlight>
              </a:rPr>
              <a:t>Model predictions are off by approximately 7.7 minutes</a:t>
            </a:r>
          </a:p>
          <a:p>
            <a:pPr marL="0" indent="0" fontAlgn="base">
              <a:buNone/>
            </a:pPr>
            <a:endParaRPr lang="en-US" dirty="0">
              <a:highlight>
                <a:srgbClr val="000080"/>
              </a:highlight>
            </a:endParaRPr>
          </a:p>
          <a:p>
            <a:pPr marL="0" indent="0" fontAlgn="base">
              <a:buNone/>
            </a:pPr>
            <a:r>
              <a:rPr lang="en-US" dirty="0">
                <a:highlight>
                  <a:srgbClr val="000080"/>
                </a:highlight>
              </a:rPr>
              <a:t>Coefficient of Determination of 0.04</a:t>
            </a:r>
          </a:p>
          <a:p>
            <a:pPr marL="0" indent="0" fontAlgn="base">
              <a:buNone/>
            </a:pPr>
            <a:endParaRPr lang="en-US" dirty="0">
              <a:highlight>
                <a:srgbClr val="000080"/>
              </a:highlight>
            </a:endParaRPr>
          </a:p>
          <a:p>
            <a:pPr marL="0" indent="0" fontAlgn="base">
              <a:buNone/>
            </a:pPr>
            <a:r>
              <a:rPr lang="en-US" dirty="0">
                <a:highlight>
                  <a:srgbClr val="000080"/>
                </a:highlight>
              </a:rPr>
              <a:t>It indicates a weak predicting power</a:t>
            </a:r>
          </a:p>
          <a:p>
            <a:pPr marL="0" indent="0">
              <a:buNone/>
            </a:pPr>
            <a:endParaRPr lang="en-US" dirty="0">
              <a:solidFill>
                <a:srgbClr val="FF0000"/>
              </a:solidFill>
            </a:endParaRPr>
          </a:p>
        </p:txBody>
      </p:sp>
    </p:spTree>
    <p:extLst>
      <p:ext uri="{BB962C8B-B14F-4D97-AF65-F5344CB8AC3E}">
        <p14:creationId xmlns:p14="http://schemas.microsoft.com/office/powerpoint/2010/main" val="4184881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CONCLUSION</a:t>
            </a:r>
          </a:p>
        </p:txBody>
      </p:sp>
      <p:sp>
        <p:nvSpPr>
          <p:cNvPr id="3" name="Content Placeholder 2"/>
          <p:cNvSpPr>
            <a:spLocks noGrp="1"/>
          </p:cNvSpPr>
          <p:nvPr>
            <p:ph idx="1"/>
          </p:nvPr>
        </p:nvSpPr>
        <p:spPr>
          <a:xfrm>
            <a:off x="569955" y="1205021"/>
            <a:ext cx="11037029" cy="5387508"/>
          </a:xfrm>
        </p:spPr>
        <p:txBody>
          <a:bodyPr>
            <a:normAutofit/>
          </a:bodyPr>
          <a:lstStyle/>
          <a:p>
            <a:pPr>
              <a:lnSpc>
                <a:spcPct val="100000"/>
              </a:lnSpc>
            </a:pPr>
            <a:r>
              <a:rPr lang="en-US" sz="2400" dirty="0">
                <a:solidFill>
                  <a:schemeClr val="accent1">
                    <a:lumMod val="50000"/>
                  </a:schemeClr>
                </a:solidFill>
              </a:rPr>
              <a:t>The result data from the experiments which predicts U.S. domestic flights delays</a:t>
            </a:r>
          </a:p>
          <a:p>
            <a:pPr>
              <a:lnSpc>
                <a:spcPct val="100000"/>
              </a:lnSpc>
            </a:pPr>
            <a:r>
              <a:rPr lang="en-US" sz="2400" dirty="0">
                <a:solidFill>
                  <a:schemeClr val="accent1">
                    <a:lumMod val="50000"/>
                  </a:schemeClr>
                </a:solidFill>
              </a:rPr>
              <a:t>The main concentration is done on Analytics platform and Data Visualization.</a:t>
            </a:r>
          </a:p>
          <a:p>
            <a:pPr>
              <a:lnSpc>
                <a:spcPct val="100000"/>
              </a:lnSpc>
            </a:pPr>
            <a:r>
              <a:rPr lang="en-US" sz="2400" dirty="0">
                <a:solidFill>
                  <a:schemeClr val="accent1">
                    <a:lumMod val="50000"/>
                  </a:schemeClr>
                </a:solidFill>
              </a:rPr>
              <a:t>We have used Tableau to implement and visualize the dataset to provide users a better understanding for this project (interactive graphs, bars, maps)</a:t>
            </a:r>
          </a:p>
          <a:p>
            <a:pPr>
              <a:lnSpc>
                <a:spcPct val="100000"/>
              </a:lnSpc>
            </a:pPr>
            <a:r>
              <a:rPr lang="en-US" sz="2400" dirty="0">
                <a:solidFill>
                  <a:schemeClr val="accent1">
                    <a:lumMod val="50000"/>
                  </a:schemeClr>
                </a:solidFill>
              </a:rPr>
              <a:t>We have built models of Machine Learning algorithms, and we have completed process of modeling, training, testing, and evaluating of the experiments.</a:t>
            </a:r>
          </a:p>
          <a:p>
            <a:pPr>
              <a:lnSpc>
                <a:spcPct val="100000"/>
              </a:lnSpc>
            </a:pPr>
            <a:r>
              <a:rPr lang="en-US" sz="2400" dirty="0">
                <a:solidFill>
                  <a:schemeClr val="accent1">
                    <a:lumMod val="50000"/>
                  </a:schemeClr>
                </a:solidFill>
              </a:rPr>
              <a:t>Linear Regression model has Coefficient of Determination result of 0.93, which interpret that this analysis from dataset is 93% predictable; on the other side, Poisson Regression model has a result of 0.04 which mean only 4% is predictable. As </a:t>
            </a:r>
            <a:r>
              <a:rPr lang="en-US" sz="2400">
                <a:solidFill>
                  <a:schemeClr val="accent1">
                    <a:lumMod val="50000"/>
                  </a:schemeClr>
                </a:solidFill>
              </a:rPr>
              <a:t>a result, </a:t>
            </a:r>
            <a:r>
              <a:rPr lang="en-US" sz="2400" dirty="0">
                <a:solidFill>
                  <a:schemeClr val="accent1">
                    <a:lumMod val="50000"/>
                  </a:schemeClr>
                </a:solidFill>
              </a:rPr>
              <a:t>Linear Regression model has </a:t>
            </a:r>
            <a:r>
              <a:rPr lang="en-US" sz="2400" dirty="0">
                <a:solidFill>
                  <a:srgbClr val="FF9A7B"/>
                </a:solidFill>
              </a:rPr>
              <a:t>yield</a:t>
            </a:r>
            <a:r>
              <a:rPr lang="en-US" sz="2400" dirty="0">
                <a:solidFill>
                  <a:schemeClr val="accent1">
                    <a:lumMod val="50000"/>
                  </a:schemeClr>
                </a:solidFill>
              </a:rPr>
              <a:t> a better result of 93% which is accurate.</a:t>
            </a:r>
          </a:p>
          <a:p>
            <a:pPr>
              <a:lnSpc>
                <a:spcPct val="100000"/>
              </a:lnSpc>
            </a:pPr>
            <a:endParaRPr lang="en-US" sz="2400" dirty="0">
              <a:solidFill>
                <a:schemeClr val="accent1">
                  <a:lumMod val="50000"/>
                </a:schemeClr>
              </a:solidFill>
            </a:endParaRPr>
          </a:p>
          <a:p>
            <a:pPr marL="0" indent="0">
              <a:lnSpc>
                <a:spcPct val="100000"/>
              </a:lnSpc>
              <a:buNone/>
            </a:pPr>
            <a:endParaRPr lang="en-US" sz="2400" dirty="0">
              <a:solidFill>
                <a:schemeClr val="accent1">
                  <a:lumMod val="50000"/>
                </a:schemeClr>
              </a:solidFill>
            </a:endParaRPr>
          </a:p>
          <a:p>
            <a:pPr>
              <a:lnSpc>
                <a:spcPct val="100000"/>
              </a:lnSpc>
            </a:pPr>
            <a:endParaRPr lang="en-US" sz="2400" dirty="0">
              <a:solidFill>
                <a:schemeClr val="accent1">
                  <a:lumMod val="50000"/>
                </a:schemeClr>
              </a:solidFill>
            </a:endParaRPr>
          </a:p>
        </p:txBody>
      </p:sp>
    </p:spTree>
    <p:extLst>
      <p:ext uri="{BB962C8B-B14F-4D97-AF65-F5344CB8AC3E}">
        <p14:creationId xmlns:p14="http://schemas.microsoft.com/office/powerpoint/2010/main" val="800928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REFERENCES</a:t>
            </a:r>
          </a:p>
        </p:txBody>
      </p:sp>
      <p:sp>
        <p:nvSpPr>
          <p:cNvPr id="3" name="Content Placeholder 2"/>
          <p:cNvSpPr>
            <a:spLocks noGrp="1"/>
          </p:cNvSpPr>
          <p:nvPr>
            <p:ph idx="1"/>
          </p:nvPr>
        </p:nvSpPr>
        <p:spPr>
          <a:xfrm>
            <a:off x="732184" y="1219768"/>
            <a:ext cx="10515600" cy="5313553"/>
          </a:xfrm>
        </p:spPr>
        <p:txBody>
          <a:bodyPr>
            <a:normAutofit/>
          </a:bodyPr>
          <a:lstStyle/>
          <a:p>
            <a:pPr>
              <a:lnSpc>
                <a:spcPct val="150000"/>
              </a:lnSpc>
            </a:pPr>
            <a:r>
              <a:rPr lang="en-US" sz="2400" u="sng" dirty="0">
                <a:solidFill>
                  <a:schemeClr val="accent6">
                    <a:lumMod val="75000"/>
                  </a:schemeClr>
                </a:solidFill>
                <a:hlinkClick r:id="rId2">
                  <a:extLst>
                    <a:ext uri="{A12FA001-AC4F-418D-AE19-62706E023703}">
                      <ahyp:hlinkClr xmlns:ahyp="http://schemas.microsoft.com/office/drawing/2018/hyperlinkcolor" val="tx"/>
                    </a:ext>
                  </a:extLst>
                </a:hlinkClick>
              </a:rPr>
              <a:t>https://www.kaggle.com/yuanyuwendymu/airline-delay-and-cancellation-data-2009-2018</a:t>
            </a:r>
            <a:endParaRPr lang="en-US" sz="2400" dirty="0">
              <a:solidFill>
                <a:schemeClr val="accent6">
                  <a:lumMod val="75000"/>
                </a:schemeClr>
              </a:solidFill>
            </a:endParaRPr>
          </a:p>
          <a:p>
            <a:pPr>
              <a:lnSpc>
                <a:spcPct val="150000"/>
              </a:lnSpc>
            </a:pPr>
            <a:r>
              <a:rPr lang="en-US" sz="2400" dirty="0">
                <a:solidFill>
                  <a:schemeClr val="accent1">
                    <a:lumMod val="50000"/>
                  </a:schemeClr>
                </a:solidFill>
              </a:rPr>
              <a:t>Cheng, S., Zhang, Y., Hao, S., Liu, R., Luo, X., &amp; Luo, Q. (2019). Study of Flight Departure Delay and Causal Factor Using Spatial Analysis. </a:t>
            </a:r>
            <a:r>
              <a:rPr lang="en-US" sz="2400" i="1" dirty="0">
                <a:solidFill>
                  <a:schemeClr val="accent1">
                    <a:lumMod val="50000"/>
                  </a:schemeClr>
                </a:solidFill>
              </a:rPr>
              <a:t>Journal of Advanced Transportation</a:t>
            </a:r>
            <a:r>
              <a:rPr lang="en-US" sz="2400" dirty="0">
                <a:solidFill>
                  <a:schemeClr val="accent1">
                    <a:lumMod val="50000"/>
                  </a:schemeClr>
                </a:solidFill>
              </a:rPr>
              <a:t>, </a:t>
            </a:r>
            <a:r>
              <a:rPr lang="en-US" sz="2400" i="1" dirty="0">
                <a:solidFill>
                  <a:schemeClr val="accent1">
                    <a:lumMod val="50000"/>
                  </a:schemeClr>
                </a:solidFill>
              </a:rPr>
              <a:t>2019</a:t>
            </a:r>
            <a:r>
              <a:rPr lang="en-US" sz="2400" dirty="0">
                <a:solidFill>
                  <a:schemeClr val="accent1">
                    <a:lumMod val="50000"/>
                  </a:schemeClr>
                </a:solidFill>
              </a:rPr>
              <a:t>, 1–11. </a:t>
            </a:r>
            <a:r>
              <a:rPr lang="en-US" sz="2400" dirty="0" err="1">
                <a:solidFill>
                  <a:schemeClr val="accent1">
                    <a:lumMod val="50000"/>
                  </a:schemeClr>
                </a:solidFill>
              </a:rPr>
              <a:t>doi</a:t>
            </a:r>
            <a:r>
              <a:rPr lang="en-US" sz="2400" dirty="0">
                <a:solidFill>
                  <a:schemeClr val="accent1">
                    <a:lumMod val="50000"/>
                  </a:schemeClr>
                </a:solidFill>
              </a:rPr>
              <a:t>: 10.1155/2019/3525912 </a:t>
            </a:r>
          </a:p>
          <a:p>
            <a:pPr>
              <a:lnSpc>
                <a:spcPct val="150000"/>
              </a:lnSpc>
            </a:pPr>
            <a:r>
              <a:rPr lang="en-US" sz="2400" dirty="0">
                <a:solidFill>
                  <a:schemeClr val="accent1">
                    <a:lumMod val="50000"/>
                  </a:schemeClr>
                </a:solidFill>
              </a:rPr>
              <a:t>Ma, S., Wang, X., &amp; Hu, H. (2017). Research on Flight Delay Based on Fuzzy Evaluation Algorithm. </a:t>
            </a:r>
            <a:r>
              <a:rPr lang="en-US" sz="2400" i="1" dirty="0">
                <a:solidFill>
                  <a:schemeClr val="accent1">
                    <a:lumMod val="50000"/>
                  </a:schemeClr>
                </a:solidFill>
              </a:rPr>
              <a:t>Journal of Applied Mathematics and Physics</a:t>
            </a:r>
            <a:r>
              <a:rPr lang="en-US" sz="2400" dirty="0">
                <a:solidFill>
                  <a:schemeClr val="accent1">
                    <a:lumMod val="50000"/>
                  </a:schemeClr>
                </a:solidFill>
              </a:rPr>
              <a:t>, </a:t>
            </a:r>
            <a:r>
              <a:rPr lang="en-US" sz="2400" i="1" dirty="0">
                <a:solidFill>
                  <a:schemeClr val="accent1">
                    <a:lumMod val="50000"/>
                  </a:schemeClr>
                </a:solidFill>
              </a:rPr>
              <a:t>05</a:t>
            </a:r>
            <a:r>
              <a:rPr lang="en-US" sz="2400" dirty="0">
                <a:solidFill>
                  <a:schemeClr val="accent1">
                    <a:lumMod val="50000"/>
                  </a:schemeClr>
                </a:solidFill>
              </a:rPr>
              <a:t>(10), 1923–1937. </a:t>
            </a:r>
            <a:r>
              <a:rPr lang="en-US" sz="2400" dirty="0" err="1">
                <a:solidFill>
                  <a:schemeClr val="accent1">
                    <a:lumMod val="50000"/>
                  </a:schemeClr>
                </a:solidFill>
              </a:rPr>
              <a:t>doi</a:t>
            </a:r>
            <a:r>
              <a:rPr lang="en-US" sz="2400" dirty="0">
                <a:solidFill>
                  <a:schemeClr val="accent1">
                    <a:lumMod val="50000"/>
                  </a:schemeClr>
                </a:solidFill>
              </a:rPr>
              <a:t>: 10.4236/jamp.2017.510163</a:t>
            </a:r>
          </a:p>
        </p:txBody>
      </p:sp>
    </p:spTree>
    <p:extLst>
      <p:ext uri="{BB962C8B-B14F-4D97-AF65-F5344CB8AC3E}">
        <p14:creationId xmlns:p14="http://schemas.microsoft.com/office/powerpoint/2010/main" val="166147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INTRODUCTION</a:t>
            </a:r>
          </a:p>
        </p:txBody>
      </p:sp>
      <p:pic>
        <p:nvPicPr>
          <p:cNvPr id="2050" name="Picture 2" descr="https://lh6.googleusercontent.com/vhpwQpQxikUphatNWHDGR55MpTMbEse_N-mjHV4u9pmNqgkcY00WSmy3mybt1FidS5Z6gaGcWFIedGMcOQTfE4lp8_dzazbByu2PjsbBPsu9rmYK4rmOz66BE6xJSkHJRnPSgfuGEI4">
            <a:extLst>
              <a:ext uri="{FF2B5EF4-FFF2-40B4-BE49-F238E27FC236}">
                <a16:creationId xmlns:a16="http://schemas.microsoft.com/office/drawing/2014/main" id="{584DB0A8-4512-E44D-B9B5-2FB86D1C5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183" y="1457738"/>
            <a:ext cx="9307949" cy="490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487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PROBLEM STATEMENT</a:t>
            </a:r>
          </a:p>
        </p:txBody>
      </p:sp>
      <p:sp>
        <p:nvSpPr>
          <p:cNvPr id="3" name="Content Placeholder 2"/>
          <p:cNvSpPr>
            <a:spLocks noGrp="1"/>
          </p:cNvSpPr>
          <p:nvPr>
            <p:ph idx="1"/>
          </p:nvPr>
        </p:nvSpPr>
        <p:spPr>
          <a:xfrm>
            <a:off x="732184" y="1219769"/>
            <a:ext cx="10515600" cy="4387352"/>
          </a:xfrm>
        </p:spPr>
        <p:txBody>
          <a:bodyPr/>
          <a:lstStyle/>
          <a:p>
            <a:pPr marL="0" indent="0">
              <a:lnSpc>
                <a:spcPct val="200000"/>
              </a:lnSpc>
              <a:buNone/>
            </a:pPr>
            <a:r>
              <a:rPr lang="en-US" dirty="0">
                <a:solidFill>
                  <a:schemeClr val="accent1">
                    <a:lumMod val="50000"/>
                  </a:schemeClr>
                </a:solidFill>
              </a:rPr>
              <a:t>Thousands of travelers on some of the largest airlines endure long waits throughout every season, as their flights are delayed or canceled due to unforeseen conditions. When flights are canceled or delayed, passengers may be entitled to compensation due to rules obeyed by every flight company.</a:t>
            </a:r>
          </a:p>
        </p:txBody>
      </p:sp>
    </p:spTree>
    <p:extLst>
      <p:ext uri="{BB962C8B-B14F-4D97-AF65-F5344CB8AC3E}">
        <p14:creationId xmlns:p14="http://schemas.microsoft.com/office/powerpoint/2010/main" val="216923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&amp; ANALYSIS TOOLS</a:t>
            </a:r>
          </a:p>
        </p:txBody>
      </p:sp>
      <p:sp>
        <p:nvSpPr>
          <p:cNvPr id="3" name="Content Placeholder 2"/>
          <p:cNvSpPr>
            <a:spLocks noGrp="1"/>
          </p:cNvSpPr>
          <p:nvPr>
            <p:ph idx="1"/>
          </p:nvPr>
        </p:nvSpPr>
        <p:spPr>
          <a:xfrm>
            <a:off x="1235767" y="1285464"/>
            <a:ext cx="10515600" cy="5155094"/>
          </a:xfrm>
        </p:spPr>
        <p:txBody>
          <a:bodyPr>
            <a:normAutofit/>
          </a:bodyPr>
          <a:lstStyle/>
          <a:p>
            <a:pPr marL="0" indent="0">
              <a:lnSpc>
                <a:spcPct val="150000"/>
              </a:lnSpc>
              <a:buNone/>
            </a:pPr>
            <a:r>
              <a:rPr lang="en-US" sz="3200" b="1" dirty="0">
                <a:solidFill>
                  <a:schemeClr val="accent1">
                    <a:lumMod val="50000"/>
                  </a:schemeClr>
                </a:solidFill>
              </a:rPr>
              <a:t>Dataset</a:t>
            </a:r>
          </a:p>
          <a:p>
            <a:pPr fontAlgn="base">
              <a:lnSpc>
                <a:spcPct val="150000"/>
              </a:lnSpc>
            </a:pPr>
            <a:r>
              <a:rPr lang="en-US" dirty="0">
                <a:solidFill>
                  <a:schemeClr val="accent1">
                    <a:lumMod val="50000"/>
                  </a:schemeClr>
                </a:solidFill>
              </a:rPr>
              <a:t>Airline Delay and Cancellation (2016-2018) from </a:t>
            </a:r>
            <a:r>
              <a:rPr lang="en-US" u="sng" dirty="0">
                <a:solidFill>
                  <a:schemeClr val="accent6">
                    <a:lumMod val="75000"/>
                  </a:schemeClr>
                </a:solidFill>
                <a:hlinkClick r:id="rId2">
                  <a:extLst>
                    <a:ext uri="{A12FA001-AC4F-418D-AE19-62706E023703}">
                      <ahyp:hlinkClr xmlns:ahyp="http://schemas.microsoft.com/office/drawing/2018/hyperlinkcolor" val="tx"/>
                    </a:ext>
                  </a:extLst>
                </a:hlinkClick>
              </a:rPr>
              <a:t>www.kaggle.com</a:t>
            </a:r>
            <a:r>
              <a:rPr lang="en-US" dirty="0">
                <a:solidFill>
                  <a:schemeClr val="accent6">
                    <a:lumMod val="75000"/>
                  </a:schemeClr>
                </a:solidFill>
              </a:rPr>
              <a:t> </a:t>
            </a:r>
            <a:r>
              <a:rPr lang="en-US" dirty="0">
                <a:solidFill>
                  <a:schemeClr val="accent1">
                    <a:lumMod val="50000"/>
                  </a:schemeClr>
                </a:solidFill>
              </a:rPr>
              <a:t>(detailed URL in next slide)</a:t>
            </a:r>
          </a:p>
          <a:p>
            <a:pPr marL="0" indent="0">
              <a:lnSpc>
                <a:spcPct val="150000"/>
              </a:lnSpc>
              <a:buNone/>
            </a:pPr>
            <a:r>
              <a:rPr lang="en-US" sz="3200" b="1" dirty="0">
                <a:solidFill>
                  <a:schemeClr val="accent1">
                    <a:lumMod val="50000"/>
                  </a:schemeClr>
                </a:solidFill>
              </a:rPr>
              <a:t>Analysis Tools</a:t>
            </a:r>
          </a:p>
          <a:p>
            <a:pPr fontAlgn="base">
              <a:lnSpc>
                <a:spcPct val="150000"/>
              </a:lnSpc>
            </a:pPr>
            <a:r>
              <a:rPr lang="en-US" dirty="0">
                <a:solidFill>
                  <a:schemeClr val="accent1">
                    <a:lumMod val="50000"/>
                  </a:schemeClr>
                </a:solidFill>
              </a:rPr>
              <a:t>Microsoft Azure Machine Learning Studio</a:t>
            </a:r>
          </a:p>
          <a:p>
            <a:pPr fontAlgn="base">
              <a:lnSpc>
                <a:spcPct val="150000"/>
              </a:lnSpc>
            </a:pPr>
            <a:r>
              <a:rPr lang="en-US" dirty="0">
                <a:solidFill>
                  <a:schemeClr val="accent1">
                    <a:lumMod val="50000"/>
                  </a:schemeClr>
                </a:solidFill>
              </a:rPr>
              <a:t>Tableau</a:t>
            </a:r>
          </a:p>
          <a:p>
            <a:pPr marL="0" indent="0">
              <a:buNone/>
            </a:pPr>
            <a:endParaRPr lang="en-US" dirty="0">
              <a:solidFill>
                <a:schemeClr val="accent1">
                  <a:lumMod val="50000"/>
                </a:schemeClr>
              </a:solidFill>
            </a:endParaRPr>
          </a:p>
        </p:txBody>
      </p:sp>
    </p:spTree>
    <p:extLst>
      <p:ext uri="{BB962C8B-B14F-4D97-AF65-F5344CB8AC3E}">
        <p14:creationId xmlns:p14="http://schemas.microsoft.com/office/powerpoint/2010/main" val="78048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a:t>
            </a:r>
          </a:p>
        </p:txBody>
      </p:sp>
      <p:sp>
        <p:nvSpPr>
          <p:cNvPr id="3" name="Content Placeholder 2"/>
          <p:cNvSpPr>
            <a:spLocks noGrp="1"/>
          </p:cNvSpPr>
          <p:nvPr>
            <p:ph idx="1"/>
          </p:nvPr>
        </p:nvSpPr>
        <p:spPr>
          <a:xfrm>
            <a:off x="1" y="6030936"/>
            <a:ext cx="12192000" cy="635760"/>
          </a:xfrm>
        </p:spPr>
        <p:txBody>
          <a:bodyPr>
            <a:noAutofit/>
          </a:bodyPr>
          <a:lstStyle/>
          <a:p>
            <a:pPr marL="0" indent="0" algn="ctr">
              <a:buNone/>
            </a:pPr>
            <a:r>
              <a:rPr lang="en-US" sz="1800" u="sng" dirty="0">
                <a:solidFill>
                  <a:schemeClr val="accent6">
                    <a:lumMod val="75000"/>
                  </a:schemeClr>
                </a:solidFill>
                <a:hlinkClick r:id="rId2">
                  <a:extLst>
                    <a:ext uri="{A12FA001-AC4F-418D-AE19-62706E023703}">
                      <ahyp:hlinkClr xmlns:ahyp="http://schemas.microsoft.com/office/drawing/2018/hyperlinkcolor" val="tx"/>
                    </a:ext>
                  </a:extLst>
                </a:hlinkClick>
              </a:rPr>
              <a:t>https://www.kaggle.com/yuanyuwendymu/airline-delay-and-cancellation-data-2009-2018</a:t>
            </a:r>
            <a:endParaRPr lang="en-US" sz="1800" dirty="0">
              <a:solidFill>
                <a:schemeClr val="accent6">
                  <a:lumMod val="75000"/>
                </a:schemeClr>
              </a:solidFill>
            </a:endParaRPr>
          </a:p>
        </p:txBody>
      </p:sp>
      <p:pic>
        <p:nvPicPr>
          <p:cNvPr id="5" name="Picture 4">
            <a:extLst>
              <a:ext uri="{FF2B5EF4-FFF2-40B4-BE49-F238E27FC236}">
                <a16:creationId xmlns:a16="http://schemas.microsoft.com/office/drawing/2014/main" id="{BE70ECD9-E658-5244-A0BF-73E3C82EA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095" y="1435186"/>
            <a:ext cx="7977810" cy="4436724"/>
          </a:xfrm>
          <a:prstGeom prst="rect">
            <a:avLst/>
          </a:prstGeom>
        </p:spPr>
      </p:pic>
    </p:spTree>
    <p:extLst>
      <p:ext uri="{BB962C8B-B14F-4D97-AF65-F5344CB8AC3E}">
        <p14:creationId xmlns:p14="http://schemas.microsoft.com/office/powerpoint/2010/main" val="1137529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ORIGINAL SIZE OF DATASET</a:t>
            </a:r>
          </a:p>
        </p:txBody>
      </p:sp>
      <p:sp>
        <p:nvSpPr>
          <p:cNvPr id="3" name="Content Placeholder 2"/>
          <p:cNvSpPr>
            <a:spLocks noGrp="1"/>
          </p:cNvSpPr>
          <p:nvPr>
            <p:ph idx="1"/>
          </p:nvPr>
        </p:nvSpPr>
        <p:spPr>
          <a:xfrm>
            <a:off x="3975653" y="4810541"/>
            <a:ext cx="6626087" cy="1590260"/>
          </a:xfrm>
        </p:spPr>
        <p:txBody>
          <a:bodyPr>
            <a:normAutofit/>
          </a:bodyPr>
          <a:lstStyle/>
          <a:p>
            <a:pPr marL="0" indent="0">
              <a:buNone/>
            </a:pPr>
            <a:r>
              <a:rPr lang="en-US" dirty="0"/>
              <a:t>7 GB (2009-2018) → 2 GB (2016-2018)</a:t>
            </a:r>
            <a:br>
              <a:rPr lang="en-US" dirty="0"/>
            </a:br>
            <a:br>
              <a:rPr lang="en-US" dirty="0"/>
            </a:br>
            <a:endParaRPr lang="en-US" dirty="0"/>
          </a:p>
        </p:txBody>
      </p:sp>
      <p:pic>
        <p:nvPicPr>
          <p:cNvPr id="6146" name="Picture 2" descr="https://lh6.googleusercontent.com/QUaeCTqs_6Fv5YG5kPwJ7pcKS-dApcI_xyDgrWJSFBy4PsnWfuuvpMEwIIe1NB6HUWhPN1TjZVX9kvbSJXsR3RQFSa6BkOWgOURmoI5gMXMnEbPyojDtPSTYKzKNQX83Q_zXJoy6dH0">
            <a:extLst>
              <a:ext uri="{FF2B5EF4-FFF2-40B4-BE49-F238E27FC236}">
                <a16:creationId xmlns:a16="http://schemas.microsoft.com/office/drawing/2014/main" id="{B6429300-49C4-F246-AFBE-6EAC58C02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948" y="1492634"/>
            <a:ext cx="9774403" cy="2559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9B658D-0028-D84A-8DBC-75DF009D7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948" y="4178577"/>
            <a:ext cx="2020203" cy="2222224"/>
          </a:xfrm>
          <a:prstGeom prst="rect">
            <a:avLst/>
          </a:prstGeom>
        </p:spPr>
      </p:pic>
    </p:spTree>
    <p:extLst>
      <p:ext uri="{BB962C8B-B14F-4D97-AF65-F5344CB8AC3E}">
        <p14:creationId xmlns:p14="http://schemas.microsoft.com/office/powerpoint/2010/main" val="2465579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6.googleusercontent.com/broyNdmdksGWhf_xRLdwmgCMe11YSTnRPblwja6Ka1gksj_5i-cauE8SAd0lYtTUxTsxRaEcJf6hM524Apu__KYty_7i9hagem084dsehbRzEYG8fGbSRKf0Upd7ZiA8aU-AGRYj2yQ">
            <a:extLst>
              <a:ext uri="{FF2B5EF4-FFF2-40B4-BE49-F238E27FC236}">
                <a16:creationId xmlns:a16="http://schemas.microsoft.com/office/drawing/2014/main" id="{94685D54-C08C-B545-9745-E28F3C25D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41" y="384313"/>
            <a:ext cx="11438949" cy="606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82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lh5.googleusercontent.com/xg3dD-gD0i3cWNGje24x6OF3opKuc_yz_rnx1GSCH60dnD9foCWXs4mrOtCQ9wx_rhMf1_HG57ufUhuzfwQ5M5-P5r9R0ezGW5gef0XTTJlQemuOwnWHqM_ihsitbZcoNOP1PXvKlDU">
            <a:extLst>
              <a:ext uri="{FF2B5EF4-FFF2-40B4-BE49-F238E27FC236}">
                <a16:creationId xmlns:a16="http://schemas.microsoft.com/office/drawing/2014/main" id="{88779CDF-3DD5-414C-A8E5-13FFBF623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56" y="369680"/>
            <a:ext cx="11474245" cy="611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229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orld Cup Russia PowerPoint Template" id="{ADC120F1-E95A-FF49-9AE4-D2C3BC5F4D99}" vid="{72FAE903-11B1-8441-BE03-60A1CBE0E70D}"/>
    </a:ext>
  </a:extLst>
</a:theme>
</file>

<file path=docProps/app.xml><?xml version="1.0" encoding="utf-8"?>
<Properties xmlns="http://schemas.openxmlformats.org/officeDocument/2006/extended-properties" xmlns:vt="http://schemas.openxmlformats.org/officeDocument/2006/docPropsVTypes">
  <Template>Office Theme</Template>
  <TotalTime>1543</TotalTime>
  <Words>764</Words>
  <Application>Microsoft Macintosh PowerPoint</Application>
  <PresentationFormat>Widescreen</PresentationFormat>
  <Paragraphs>88</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Trebuchet MS</vt:lpstr>
      <vt:lpstr>Office Theme</vt:lpstr>
      <vt:lpstr>Air Flight Data: Delayed New Years Flights</vt:lpstr>
      <vt:lpstr>ABSTRACT</vt:lpstr>
      <vt:lpstr>INTRODUCTION</vt:lpstr>
      <vt:lpstr>PROBLEM STATEMENT</vt:lpstr>
      <vt:lpstr>DATASET &amp; ANALYSIS TOOLS</vt:lpstr>
      <vt:lpstr>DATASET ORIGIN</vt:lpstr>
      <vt:lpstr>ORIGINAL SIZE OF DATASET</vt:lpstr>
      <vt:lpstr>PowerPoint Presentation</vt:lpstr>
      <vt:lpstr>PowerPoint Presentation</vt:lpstr>
      <vt:lpstr>PowerPoint Presentation</vt:lpstr>
      <vt:lpstr>PowerPoint Presentation</vt:lpstr>
      <vt:lpstr>PowerPoint Presentation</vt:lpstr>
      <vt:lpstr>PowerPoint Presentation</vt:lpstr>
      <vt:lpstr>DATASET ORIGIN</vt:lpstr>
      <vt:lpstr>AZURE ML VISUALIZATIONS (Linear Regression)</vt:lpstr>
      <vt:lpstr>AZURE ML VISUALIZATIONS (Linear Regression)</vt:lpstr>
      <vt:lpstr>DATASET ORIGIN (Linear Regression)</vt:lpstr>
      <vt:lpstr>AZURE ML VISUALIZATIONS (Linear Regression)</vt:lpstr>
      <vt:lpstr>AZURE ML VISUALIZATIONS (Linear Regression)</vt:lpstr>
      <vt:lpstr>HIGHEST CONTRIBUTION VARIABLES</vt:lpstr>
      <vt:lpstr>AZURE ML VISUALIZATIONS (Poisson Regression)</vt:lpstr>
      <vt:lpstr>AZURE ML VISUALIZATIONS (Poisson Regression)</vt:lpstr>
      <vt:lpstr>DATASET ORIGIN (Poisson Regression)</vt:lpstr>
      <vt:lpstr>AZURE ML VISUALIZATIONS (Poisson Regression)</vt:lpstr>
      <vt:lpstr>CONCLUSION</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PATTARATERANON, SEAN</dc:creator>
  <cp:lastModifiedBy>PATTARATERANON, SEAN</cp:lastModifiedBy>
  <cp:revision>62</cp:revision>
  <dcterms:created xsi:type="dcterms:W3CDTF">2019-12-08T22:57:55Z</dcterms:created>
  <dcterms:modified xsi:type="dcterms:W3CDTF">2019-12-10T00:44:08Z</dcterms:modified>
</cp:coreProperties>
</file>